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0" r:id="rId4"/>
  </p:sldMasterIdLst>
  <p:notesMasterIdLst>
    <p:notesMasterId r:id="rId15"/>
  </p:notesMasterIdLst>
  <p:handoutMasterIdLst>
    <p:handoutMasterId r:id="rId16"/>
  </p:handoutMasterIdLst>
  <p:sldIdLst>
    <p:sldId id="338" r:id="rId5"/>
    <p:sldId id="327" r:id="rId6"/>
    <p:sldId id="315" r:id="rId7"/>
    <p:sldId id="329" r:id="rId8"/>
    <p:sldId id="302" r:id="rId9"/>
    <p:sldId id="339" r:id="rId10"/>
    <p:sldId id="340" r:id="rId11"/>
    <p:sldId id="341" r:id="rId12"/>
    <p:sldId id="342" r:id="rId13"/>
    <p:sldId id="30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67BBC5-90FB-0B4C-ED85-F72C7BA7CE4A}" v="1" dt="2022-06-06T12:10:26.221"/>
  </p1510:revLst>
</p1510:revInfo>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85" autoAdjust="0"/>
    <p:restoredTop sz="95033" autoAdjust="0"/>
  </p:normalViewPr>
  <p:slideViewPr>
    <p:cSldViewPr snapToGrid="0">
      <p:cViewPr varScale="1">
        <p:scale>
          <a:sx n="87" d="100"/>
          <a:sy n="87" d="100"/>
        </p:scale>
        <p:origin x="432" y="58"/>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7/18/2024</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7/18/2024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1429215"/>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585196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638228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711082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440281"/>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3613483"/>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885991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92674930"/>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510312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2259097076"/>
      </p:ext>
    </p:extLst>
  </p:cSld>
  <p:clrMapOvr>
    <a:masterClrMapping/>
  </p:clrMapOvr>
  <p:extLst>
    <p:ext uri="{DCECCB84-F9BA-43D5-87BE-67443E8EF086}">
      <p15:sldGuideLst xmlns:p15="http://schemas.microsoft.com/office/powerpoint/2012/main">
        <p15:guide id="1" orient="horz" pos="127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05570528"/>
      </p:ext>
    </p:extLst>
  </p:cSld>
  <p:clrMapOvr>
    <a:masterClrMapping/>
  </p:clrMapOvr>
  <p:extLst>
    <p:ext uri="{DCECCB84-F9BA-43D5-87BE-67443E8EF086}">
      <p15:sldGuideLst xmlns:p15="http://schemas.microsoft.com/office/powerpoint/2012/main">
        <p15:guide id="1" orient="horz" pos="504">
          <p15:clr>
            <a:srgbClr val="FBAE40"/>
          </p15:clr>
        </p15:guide>
        <p15:guide id="2" pos="3840">
          <p15:clr>
            <a:srgbClr val="FBAE40"/>
          </p15:clr>
        </p15:guide>
        <p15:guide id="3" orient="horz" pos="141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300523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4676980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3338276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1179515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339189825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920624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124886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629859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7/18/2024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470109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394279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7/18/2024</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
        <p:nvSpPr>
          <p:cNvPr id="12" name="Date Placeholder 3">
            <a:extLst>
              <a:ext uri="{FF2B5EF4-FFF2-40B4-BE49-F238E27FC236}">
                <a16:creationId xmlns:a16="http://schemas.microsoft.com/office/drawing/2014/main" id="{2CD6B789-4B66-4BD0-9623-80E9542A65FE}"/>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7/18/2024</a:t>
            </a:fld>
            <a:endParaRPr lang="en-US" sz="1100" dirty="0">
              <a:solidFill>
                <a:schemeClr val="accent2"/>
              </a:solidFill>
            </a:endParaRPr>
          </a:p>
        </p:txBody>
      </p:sp>
      <p:sp>
        <p:nvSpPr>
          <p:cNvPr id="13" name="Footer Placeholder 4">
            <a:extLst>
              <a:ext uri="{FF2B5EF4-FFF2-40B4-BE49-F238E27FC236}">
                <a16:creationId xmlns:a16="http://schemas.microsoft.com/office/drawing/2014/main" id="{A3BB5234-44A4-4506-BD19-5808475EBB7F}"/>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14" name="Slide Number Placeholder 5">
            <a:extLst>
              <a:ext uri="{FF2B5EF4-FFF2-40B4-BE49-F238E27FC236}">
                <a16:creationId xmlns:a16="http://schemas.microsoft.com/office/drawing/2014/main" id="{68D89618-7EE9-46BF-BEAC-45E6F98ACA1A}"/>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2734616299"/>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 id="2147483787" r:id="rId17"/>
    <p:sldLayoutId id="2147483788" r:id="rId18"/>
    <p:sldLayoutId id="2147483789" r:id="rId19"/>
    <p:sldLayoutId id="2147483790" r:id="rId20"/>
    <p:sldLayoutId id="2147483791" r:id="rId21"/>
    <p:sldLayoutId id="2147483690" r:id="rId22"/>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fi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fif"/><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7.jfif"/></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7.jfif"/></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01737A-B873-4D1D-8A41-5ABF5184BC8F}"/>
              </a:ext>
            </a:extLst>
          </p:cNvPr>
          <p:cNvSpPr>
            <a:spLocks noGrp="1"/>
          </p:cNvSpPr>
          <p:nvPr>
            <p:ph type="body" sz="quarter" idx="11"/>
          </p:nvPr>
        </p:nvSpPr>
        <p:spPr>
          <a:xfrm>
            <a:off x="800100" y="2444262"/>
            <a:ext cx="4547072" cy="2751991"/>
          </a:xfrm>
        </p:spPr>
        <p:txBody>
          <a:bodyPr anchor="ctr">
            <a:normAutofit/>
          </a:bodyPr>
          <a:lstStyle/>
          <a:p>
            <a:pPr algn="ctr"/>
            <a:r>
              <a:rPr lang="en-US" sz="2400" b="0" dirty="0" smtClean="0">
                <a:solidFill>
                  <a:schemeClr val="tx1"/>
                </a:solidFill>
              </a:rPr>
              <a:t>Collage -</a:t>
            </a:r>
          </a:p>
          <a:p>
            <a:pPr algn="ctr"/>
            <a:r>
              <a:rPr lang="en-US" sz="2400" b="0" dirty="0" smtClean="0">
                <a:solidFill>
                  <a:schemeClr val="tx1"/>
                </a:solidFill>
              </a:rPr>
              <a:t>Institute of Engineering and Management</a:t>
            </a:r>
            <a:endParaRPr lang="en-US" sz="2400" b="0" dirty="0" smtClean="0">
              <a:solidFill>
                <a:schemeClr val="tx1"/>
              </a:solidFill>
            </a:endParaRPr>
          </a:p>
          <a:p>
            <a:pPr algn="ctr"/>
            <a:r>
              <a:rPr lang="en-US" sz="2400" b="0" dirty="0" smtClean="0">
                <a:solidFill>
                  <a:schemeClr val="tx1"/>
                </a:solidFill>
              </a:rPr>
              <a:t>Name </a:t>
            </a:r>
            <a:r>
              <a:rPr lang="en-US" sz="2400" b="0" dirty="0" smtClean="0">
                <a:solidFill>
                  <a:schemeClr val="tx1"/>
                </a:solidFill>
              </a:rPr>
              <a:t>- Dipan Basak</a:t>
            </a:r>
            <a:endParaRPr lang="en-IN" sz="2400" b="0" dirty="0">
              <a:solidFill>
                <a:schemeClr val="tx1"/>
              </a:solidFill>
            </a:endParaRPr>
          </a:p>
        </p:txBody>
      </p:sp>
      <p:sp>
        <p:nvSpPr>
          <p:cNvPr id="4" name="Title 3">
            <a:extLst>
              <a:ext uri="{FF2B5EF4-FFF2-40B4-BE49-F238E27FC236}">
                <a16:creationId xmlns:a16="http://schemas.microsoft.com/office/drawing/2014/main" id="{92056599-CDAA-4367-BEF8-31D6E32518C8}"/>
              </a:ext>
            </a:extLst>
          </p:cNvPr>
          <p:cNvSpPr>
            <a:spLocks noGrp="1"/>
          </p:cNvSpPr>
          <p:nvPr>
            <p:ph type="title"/>
          </p:nvPr>
        </p:nvSpPr>
        <p:spPr>
          <a:xfrm>
            <a:off x="5347172" y="641838"/>
            <a:ext cx="6197128" cy="5591908"/>
          </a:xfrm>
        </p:spPr>
        <p:txBody>
          <a:bodyPr>
            <a:noAutofit/>
          </a:bodyPr>
          <a:lstStyle/>
          <a:p>
            <a:r>
              <a:rPr lang="en-GB" sz="7200" dirty="0" smtClean="0"/>
              <a:t>Project Title</a:t>
            </a:r>
            <a:r>
              <a:rPr lang="en-GB" sz="6000" dirty="0" smtClean="0"/>
              <a:t/>
            </a:r>
            <a:br>
              <a:rPr lang="en-GB" sz="6000" dirty="0" smtClean="0"/>
            </a:br>
            <a:r>
              <a:rPr lang="en-GB" sz="1050" dirty="0" smtClean="0"/>
              <a:t/>
            </a:r>
            <a:br>
              <a:rPr lang="en-GB" sz="1050" dirty="0" smtClean="0"/>
            </a:br>
            <a:r>
              <a:rPr lang="en-GB" sz="1050" dirty="0" smtClean="0"/>
              <a:t/>
            </a:r>
            <a:br>
              <a:rPr lang="en-GB" sz="1050" dirty="0" smtClean="0"/>
            </a:br>
            <a:r>
              <a:rPr lang="en-IN" sz="2400" dirty="0" smtClean="0"/>
              <a:t>Super </a:t>
            </a:r>
            <a:r>
              <a:rPr lang="en-IN" sz="2400" dirty="0"/>
              <a:t>Store Sales </a:t>
            </a:r>
            <a:r>
              <a:rPr lang="en-IN" sz="2400" dirty="0" smtClean="0"/>
              <a:t>Analysis</a:t>
            </a:r>
            <a:endParaRPr lang="en-IN" sz="5400" dirty="0"/>
          </a:p>
        </p:txBody>
      </p:sp>
      <p:sp>
        <p:nvSpPr>
          <p:cNvPr id="15" name="Text Placeholder 1">
            <a:extLst>
              <a:ext uri="{FF2B5EF4-FFF2-40B4-BE49-F238E27FC236}">
                <a16:creationId xmlns:a16="http://schemas.microsoft.com/office/drawing/2014/main" id="{824B8A32-9AB3-457E-82E1-C85D3203CE35}"/>
              </a:ext>
            </a:extLst>
          </p:cNvPr>
          <p:cNvSpPr txBox="1">
            <a:spLocks/>
          </p:cNvSpPr>
          <p:nvPr/>
        </p:nvSpPr>
        <p:spPr>
          <a:xfrm>
            <a:off x="6400800" y="2794001"/>
            <a:ext cx="3312160" cy="861497"/>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None/>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400" dirty="0"/>
          </a:p>
        </p:txBody>
      </p:sp>
      <p:pic>
        <p:nvPicPr>
          <p:cNvPr id="6" name="Picture 5">
            <a:extLst>
              <a:ext uri="{FF2B5EF4-FFF2-40B4-BE49-F238E27FC236}">
                <a16:creationId xmlns:a16="http://schemas.microsoft.com/office/drawing/2014/main" id="{E30DEFF0-8DEE-4B0B-9B30-675FE9E288A2}"/>
              </a:ext>
            </a:extLst>
          </p:cNvPr>
          <p:cNvPicPr>
            <a:picLocks noChangeAspect="1"/>
          </p:cNvPicPr>
          <p:nvPr/>
        </p:nvPicPr>
        <p:blipFill rotWithShape="1">
          <a:blip r:embed="rId2"/>
          <a:srcRect t="96181"/>
          <a:stretch/>
        </p:blipFill>
        <p:spPr>
          <a:xfrm>
            <a:off x="675957" y="6471920"/>
            <a:ext cx="2143125" cy="193040"/>
          </a:xfrm>
          <a:prstGeom prst="rect">
            <a:avLst/>
          </a:prstGeom>
        </p:spPr>
      </p:pic>
    </p:spTree>
    <p:extLst>
      <p:ext uri="{BB962C8B-B14F-4D97-AF65-F5344CB8AC3E}">
        <p14:creationId xmlns:p14="http://schemas.microsoft.com/office/powerpoint/2010/main" val="160401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nodePh="1">
                                  <p:stCondLst>
                                    <p:cond delay="0"/>
                                  </p:stCondLst>
                                  <p:endCondLst>
                                    <p:cond evt="begin" delay="0">
                                      <p:tn val="23"/>
                                    </p:cond>
                                  </p:endCondLst>
                                  <p:childTnLst>
                                    <p:set>
                                      <p:cBhvr>
                                        <p:cTn id="24" dur="1" fill="hold">
                                          <p:stCondLst>
                                            <p:cond delay="0"/>
                                          </p:stCondLst>
                                        </p:cTn>
                                        <p:tgtEl>
                                          <p:spTgt spid="15"/>
                                        </p:tgtEl>
                                        <p:attrNameLst>
                                          <p:attrName>style.visibility</p:attrName>
                                        </p:attrNameLst>
                                      </p:cBhvr>
                                      <p:to>
                                        <p:strVal val="visible"/>
                                      </p:to>
                                    </p:set>
                                    <p:anim calcmode="lin" valueType="num">
                                      <p:cBhvr>
                                        <p:cTn id="25" dur="500" fill="hold"/>
                                        <p:tgtEl>
                                          <p:spTgt spid="15"/>
                                        </p:tgtEl>
                                        <p:attrNameLst>
                                          <p:attrName>ppt_w</p:attrName>
                                        </p:attrNameLst>
                                      </p:cBhvr>
                                      <p:tavLst>
                                        <p:tav tm="0">
                                          <p:val>
                                            <p:fltVal val="0"/>
                                          </p:val>
                                        </p:tav>
                                        <p:tav tm="100000">
                                          <p:val>
                                            <p:strVal val="#ppt_w"/>
                                          </p:val>
                                        </p:tav>
                                      </p:tavLst>
                                    </p:anim>
                                    <p:anim calcmode="lin" valueType="num">
                                      <p:cBhvr>
                                        <p:cTn id="26" dur="500" fill="hold"/>
                                        <p:tgtEl>
                                          <p:spTgt spid="15"/>
                                        </p:tgtEl>
                                        <p:attrNameLst>
                                          <p:attrName>ppt_h</p:attrName>
                                        </p:attrNameLst>
                                      </p:cBhvr>
                                      <p:tavLst>
                                        <p:tav tm="0">
                                          <p:val>
                                            <p:fltVal val="0"/>
                                          </p:val>
                                        </p:tav>
                                        <p:tav tm="100000">
                                          <p:val>
                                            <p:strVal val="#ppt_h"/>
                                          </p:val>
                                        </p:tav>
                                      </p:tavLst>
                                    </p:anim>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
                                            <p:txEl>
                                              <p:pRg st="0" end="0"/>
                                            </p:txEl>
                                          </p:spTgt>
                                        </p:tgtEl>
                                        <p:attrNameLst>
                                          <p:attrName>style.visibility</p:attrName>
                                        </p:attrNameLst>
                                      </p:cBhvr>
                                      <p:to>
                                        <p:strVal val="visible"/>
                                      </p:to>
                                    </p:set>
                                    <p:animEffect transition="in" filter="randombar(horizontal)">
                                      <p:cBhvr>
                                        <p:cTn id="32" dur="500"/>
                                        <p:tgtEl>
                                          <p:spTgt spid="2">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2">
                                            <p:txEl>
                                              <p:pRg st="1" end="1"/>
                                            </p:txEl>
                                          </p:spTgt>
                                        </p:tgtEl>
                                        <p:attrNameLst>
                                          <p:attrName>style.visibility</p:attrName>
                                        </p:attrNameLst>
                                      </p:cBhvr>
                                      <p:to>
                                        <p:strVal val="visible"/>
                                      </p:to>
                                    </p:set>
                                    <p:animEffect transition="in" filter="randombar(horizontal)">
                                      <p:cBhvr>
                                        <p:cTn id="37" dur="500"/>
                                        <p:tgtEl>
                                          <p:spTgt spid="2">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2">
                                            <p:txEl>
                                              <p:pRg st="2" end="2"/>
                                            </p:txEl>
                                          </p:spTgt>
                                        </p:tgtEl>
                                        <p:attrNameLst>
                                          <p:attrName>style.visibility</p:attrName>
                                        </p:attrNameLst>
                                      </p:cBhvr>
                                      <p:to>
                                        <p:strVal val="visible"/>
                                      </p:to>
                                    </p:set>
                                    <p:animEffect transition="in" filter="randombar(horizontal)">
                                      <p:cBhvr>
                                        <p:cTn id="42"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xfrm>
            <a:off x="609600" y="609600"/>
            <a:ext cx="10988040" cy="5638800"/>
          </a:xfrm>
          <a:prstGeom prst="rect">
            <a:avLst/>
          </a:prstGeom>
        </p:spPr>
        <p:txBody>
          <a:bodyPr anchor="ctr">
            <a:normAutofit/>
          </a:bodyPr>
          <a:lstStyle/>
          <a:p>
            <a:pPr algn="ctr"/>
            <a:r>
              <a:rPr lang="en-US" sz="4800" b="1" dirty="0" smtClean="0">
                <a:solidFill>
                  <a:schemeClr val="tx1"/>
                </a:solidFill>
              </a:rPr>
              <a:t>Thank you</a:t>
            </a:r>
            <a:endParaRPr lang="en-US" sz="4800" b="1" dirty="0">
              <a:solidFill>
                <a:schemeClr val="tx1"/>
              </a:solidFill>
            </a:endParaRPr>
          </a:p>
        </p:txBody>
      </p:sp>
      <p:pic>
        <p:nvPicPr>
          <p:cNvPr id="15" name="Picture 14">
            <a:extLst>
              <a:ext uri="{FF2B5EF4-FFF2-40B4-BE49-F238E27FC236}">
                <a16:creationId xmlns:a16="http://schemas.microsoft.com/office/drawing/2014/main" id="{BD3F9E86-2FB3-4DB3-9343-59D594F350A0}"/>
              </a:ext>
            </a:extLst>
          </p:cNvPr>
          <p:cNvPicPr>
            <a:picLocks noChangeAspect="1"/>
          </p:cNvPicPr>
          <p:nvPr/>
        </p:nvPicPr>
        <p:blipFill rotWithShape="1">
          <a:blip r:embed="rId2"/>
          <a:srcRect t="96181"/>
          <a:stretch/>
        </p:blipFill>
        <p:spPr>
          <a:xfrm>
            <a:off x="675957" y="6471920"/>
            <a:ext cx="2143125" cy="193040"/>
          </a:xfrm>
          <a:prstGeom prst="rect">
            <a:avLst/>
          </a:prstGeom>
        </p:spPr>
      </p:pic>
    </p:spTree>
    <p:extLst>
      <p:ext uri="{BB962C8B-B14F-4D97-AF65-F5344CB8AC3E}">
        <p14:creationId xmlns:p14="http://schemas.microsoft.com/office/powerpoint/2010/main" val="3401748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E4DD1-270B-4C80-AFF0-EB26F132AF36}"/>
              </a:ext>
            </a:extLst>
          </p:cNvPr>
          <p:cNvSpPr>
            <a:spLocks noGrp="1"/>
          </p:cNvSpPr>
          <p:nvPr>
            <p:ph type="body" sz="quarter" idx="12"/>
          </p:nvPr>
        </p:nvSpPr>
        <p:spPr>
          <a:xfrm>
            <a:off x="754602" y="2278076"/>
            <a:ext cx="6431280" cy="2496147"/>
          </a:xfrm>
        </p:spPr>
        <p:txBody>
          <a:bodyPr>
            <a:normAutofit/>
          </a:bodyPr>
          <a:lstStyle/>
          <a:p>
            <a:pPr marL="0" indent="0" algn="just">
              <a:lnSpc>
                <a:spcPct val="150000"/>
              </a:lnSpc>
              <a:buNone/>
            </a:pPr>
            <a:r>
              <a:rPr lang="en-US" sz="1400" dirty="0">
                <a:latin typeface="Arial" panose="020B0604020202020204" pitchFamily="34" charset="0"/>
                <a:cs typeface="Arial" panose="020B0604020202020204" pitchFamily="34" charset="0"/>
              </a:rPr>
              <a:t>The objective of this analysis is to optimize the operations and strategic decision-making of a retail superstore by identifying key sales and profit drivers. The superstore faces challenges in understanding the impact of different factors such as discount rates, product categories, shipping methods, and regional performances on its overall profitability. Identifying these drivers is crucial to enhance profitability, streamline operations, and target marketing efforts more effectively.</a:t>
            </a:r>
            <a:endParaRPr lang="en-IN" sz="1400" dirty="0">
              <a:latin typeface="Arial" panose="020B0604020202020204" pitchFamily="34" charset="0"/>
              <a:cs typeface="Arial" panose="020B0604020202020204" pitchFamily="34" charset="0"/>
            </a:endParaRPr>
          </a:p>
        </p:txBody>
      </p:sp>
      <p:sp>
        <p:nvSpPr>
          <p:cNvPr id="4" name="Title 3">
            <a:extLst>
              <a:ext uri="{FF2B5EF4-FFF2-40B4-BE49-F238E27FC236}">
                <a16:creationId xmlns:a16="http://schemas.microsoft.com/office/drawing/2014/main" id="{777CC02B-F7C6-47A8-8C3E-C57C417D9EA3}"/>
              </a:ext>
            </a:extLst>
          </p:cNvPr>
          <p:cNvSpPr>
            <a:spLocks noGrp="1"/>
          </p:cNvSpPr>
          <p:nvPr>
            <p:ph type="title"/>
          </p:nvPr>
        </p:nvSpPr>
        <p:spPr>
          <a:xfrm>
            <a:off x="675957" y="824737"/>
            <a:ext cx="6814503" cy="844043"/>
          </a:xfrm>
        </p:spPr>
        <p:txBody>
          <a:bodyPr>
            <a:normAutofit fontScale="90000"/>
          </a:bodyPr>
          <a:lstStyle/>
          <a:p>
            <a:r>
              <a:rPr lang="en-US" dirty="0"/>
              <a:t>PROBLEM  STATEMENT</a:t>
            </a:r>
            <a:endParaRPr lang="en-IN" dirty="0"/>
          </a:p>
        </p:txBody>
      </p:sp>
      <p:pic>
        <p:nvPicPr>
          <p:cNvPr id="5" name="Picture 4">
            <a:extLst>
              <a:ext uri="{FF2B5EF4-FFF2-40B4-BE49-F238E27FC236}">
                <a16:creationId xmlns:a16="http://schemas.microsoft.com/office/drawing/2014/main" id="{C8FE02DE-D7B2-433D-BFE4-2F564022AD89}"/>
              </a:ext>
            </a:extLst>
          </p:cNvPr>
          <p:cNvPicPr>
            <a:picLocks noChangeAspect="1"/>
          </p:cNvPicPr>
          <p:nvPr/>
        </p:nvPicPr>
        <p:blipFill>
          <a:blip r:embed="rId2"/>
          <a:stretch>
            <a:fillRect/>
          </a:stretch>
        </p:blipFill>
        <p:spPr>
          <a:xfrm>
            <a:off x="7995684" y="2930834"/>
            <a:ext cx="2760758" cy="3264409"/>
          </a:xfrm>
          <a:prstGeom prst="rect">
            <a:avLst/>
          </a:prstGeom>
        </p:spPr>
      </p:pic>
      <p:pic>
        <p:nvPicPr>
          <p:cNvPr id="6" name="Picture 5">
            <a:extLst>
              <a:ext uri="{FF2B5EF4-FFF2-40B4-BE49-F238E27FC236}">
                <a16:creationId xmlns:a16="http://schemas.microsoft.com/office/drawing/2014/main" id="{736DEFE3-051A-494A-949C-BB2FF86F9ED7}"/>
              </a:ext>
            </a:extLst>
          </p:cNvPr>
          <p:cNvPicPr>
            <a:picLocks noChangeAspect="1"/>
          </p:cNvPicPr>
          <p:nvPr/>
        </p:nvPicPr>
        <p:blipFill rotWithShape="1">
          <a:blip r:embed="rId3"/>
          <a:srcRect t="96181"/>
          <a:stretch/>
        </p:blipFill>
        <p:spPr>
          <a:xfrm>
            <a:off x="675957" y="6471920"/>
            <a:ext cx="2143125" cy="193040"/>
          </a:xfrm>
          <a:prstGeom prst="rect">
            <a:avLst/>
          </a:prstGeom>
        </p:spPr>
      </p:pic>
    </p:spTree>
    <p:extLst>
      <p:ext uri="{BB962C8B-B14F-4D97-AF65-F5344CB8AC3E}">
        <p14:creationId xmlns:p14="http://schemas.microsoft.com/office/powerpoint/2010/main" val="3098548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F2FBC7-3552-4F01-BB27-8BEEE74F7277}"/>
              </a:ext>
            </a:extLst>
          </p:cNvPr>
          <p:cNvSpPr>
            <a:spLocks noGrp="1"/>
          </p:cNvSpPr>
          <p:nvPr>
            <p:ph type="title"/>
          </p:nvPr>
        </p:nvSpPr>
        <p:spPr>
          <a:xfrm>
            <a:off x="546417" y="935215"/>
            <a:ext cx="6276109" cy="830997"/>
          </a:xfrm>
        </p:spPr>
        <p:txBody>
          <a:bodyPr>
            <a:normAutofit/>
          </a:bodyPr>
          <a:lstStyle/>
          <a:p>
            <a:r>
              <a:rPr lang="en-GB" sz="4400" dirty="0" smtClean="0"/>
              <a:t>Project Description</a:t>
            </a:r>
            <a:endParaRPr lang="en-IN" sz="4400" dirty="0"/>
          </a:p>
        </p:txBody>
      </p:sp>
      <p:pic>
        <p:nvPicPr>
          <p:cNvPr id="5" name="Picture 4">
            <a:extLst>
              <a:ext uri="{FF2B5EF4-FFF2-40B4-BE49-F238E27FC236}">
                <a16:creationId xmlns:a16="http://schemas.microsoft.com/office/drawing/2014/main" id="{09D8A2BA-6C1D-4A33-85F2-E44A4FF54A1C}"/>
              </a:ext>
            </a:extLst>
          </p:cNvPr>
          <p:cNvPicPr>
            <a:picLocks noChangeAspect="1"/>
          </p:cNvPicPr>
          <p:nvPr/>
        </p:nvPicPr>
        <p:blipFill rotWithShape="1">
          <a:blip r:embed="rId2"/>
          <a:srcRect t="96181"/>
          <a:stretch/>
        </p:blipFill>
        <p:spPr>
          <a:xfrm>
            <a:off x="675957" y="6471920"/>
            <a:ext cx="2143125" cy="193040"/>
          </a:xfrm>
          <a:prstGeom prst="rect">
            <a:avLst/>
          </a:prstGeom>
        </p:spPr>
      </p:pic>
      <p:pic>
        <p:nvPicPr>
          <p:cNvPr id="6" name="Picture 5">
            <a:extLst>
              <a:ext uri="{FF2B5EF4-FFF2-40B4-BE49-F238E27FC236}">
                <a16:creationId xmlns:a16="http://schemas.microsoft.com/office/drawing/2014/main" id="{6BED3D6A-DC10-4985-B01B-735F2CBA6E47}"/>
              </a:ext>
            </a:extLst>
          </p:cNvPr>
          <p:cNvPicPr>
            <a:picLocks noChangeAspect="1"/>
          </p:cNvPicPr>
          <p:nvPr/>
        </p:nvPicPr>
        <p:blipFill>
          <a:blip r:embed="rId3"/>
          <a:stretch>
            <a:fillRect/>
          </a:stretch>
        </p:blipFill>
        <p:spPr>
          <a:xfrm>
            <a:off x="467359" y="6410461"/>
            <a:ext cx="3706253" cy="296092"/>
          </a:xfrm>
          <a:prstGeom prst="rect">
            <a:avLst/>
          </a:prstGeom>
        </p:spPr>
      </p:pic>
      <p:sp>
        <p:nvSpPr>
          <p:cNvPr id="10" name="Rectangle 4"/>
          <p:cNvSpPr>
            <a:spLocks noChangeArrowheads="1"/>
          </p:cNvSpPr>
          <p:nvPr/>
        </p:nvSpPr>
        <p:spPr bwMode="auto">
          <a:xfrm>
            <a:off x="1254759" y="2387700"/>
            <a:ext cx="7085233"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just" defTabSz="914400" eaLnBrk="0" fontAlgn="base" hangingPunct="0">
              <a:spcBef>
                <a:spcPct val="0"/>
              </a:spcBef>
              <a:spcAft>
                <a:spcPct val="0"/>
              </a:spcAft>
            </a:pPr>
            <a:r>
              <a:rPr lang="en-US" sz="1400" dirty="0">
                <a:latin typeface="Arial" panose="020B0604020202020204" pitchFamily="34" charset="0"/>
                <a:cs typeface="Arial" panose="020B0604020202020204" pitchFamily="34" charset="0"/>
              </a:rPr>
              <a:t>This project involves a comprehensive analysis of the superstore's sales data to uncover insights and trends that can drive better business decisions. The dataset includes transaction details such as sales, profit, discount, product categories, and customer segments. Key analyses </a:t>
            </a:r>
            <a:r>
              <a:rPr lang="en-US" sz="1400" dirty="0" smtClean="0">
                <a:latin typeface="Arial" panose="020B0604020202020204" pitchFamily="34" charset="0"/>
                <a:cs typeface="Arial" panose="020B0604020202020204" pitchFamily="34" charset="0"/>
              </a:rPr>
              <a:t>include:</a:t>
            </a:r>
          </a:p>
          <a:p>
            <a:pPr lvl="0" algn="just" defTabSz="914400" eaLnBrk="0" fontAlgn="base" hangingPunct="0">
              <a:spcBef>
                <a:spcPct val="0"/>
              </a:spcBef>
              <a:spcAft>
                <a:spcPct val="0"/>
              </a:spcAft>
            </a:pPr>
            <a:endParaRPr kumimoji="0" lang="en-US" altLang="en-US" sz="14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Sales and profit breakdown by product categories, sub-categories, and regions.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Impact of discounts on profitability.</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Performance comparison across different customer segments and shipping modes.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Identification of the most and least profitable states. </a:t>
            </a:r>
          </a:p>
          <a:p>
            <a:pPr marR="0" lvl="0" algn="just"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smtClean="0">
              <a:ln>
                <a:noFill/>
              </a:ln>
              <a:solidFill>
                <a:schemeClr val="tx1"/>
              </a:solidFill>
              <a:effectLst/>
              <a:latin typeface="Arial" panose="020B0604020202020204" pitchFamily="34" charset="0"/>
            </a:endParaRPr>
          </a:p>
          <a:p>
            <a:pPr lvl="0" algn="just" defTabSz="914400" eaLnBrk="0" fontAlgn="base" hangingPunct="0">
              <a:spcBef>
                <a:spcPct val="0"/>
              </a:spcBef>
              <a:spcAft>
                <a:spcPct val="0"/>
              </a:spcAft>
            </a:pPr>
            <a:r>
              <a:rPr lang="en-US" sz="1400" dirty="0">
                <a:latin typeface="Arial" panose="020B0604020202020204" pitchFamily="34" charset="0"/>
                <a:cs typeface="Arial" panose="020B0604020202020204" pitchFamily="34" charset="0"/>
              </a:rPr>
              <a:t>The analysis aims to provide actionable recommendations to improve sales strategies, inventory management, and customer targeting to ultimately enhance the store’s profitability.</a:t>
            </a:r>
            <a:endParaRPr kumimoji="0" lang="en-US" altLang="en-US" sz="14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677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ph type="body" sz="quarter" idx="12"/>
          </p:nvPr>
        </p:nvSpPr>
        <p:spPr bwMode="auto">
          <a:xfrm>
            <a:off x="1079499" y="2667564"/>
            <a:ext cx="7869360" cy="2314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Store Management</a:t>
            </a:r>
            <a:r>
              <a:rPr kumimoji="0" lang="en-US" altLang="en-US" sz="1400" b="0" i="0" u="none" strike="noStrike" cap="none" normalizeH="0" baseline="0" dirty="0" smtClean="0">
                <a:ln>
                  <a:noFill/>
                </a:ln>
                <a:solidFill>
                  <a:schemeClr val="tx1"/>
                </a:solidFill>
                <a:effectLst/>
                <a:latin typeface="Arial" panose="020B0604020202020204" pitchFamily="34" charset="0"/>
              </a:rPr>
              <a:t>: To make informed decisions on inventory, pricing, and discount strategies.</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Marketing Teams</a:t>
            </a:r>
            <a:r>
              <a:rPr kumimoji="0" lang="en-US" altLang="en-US" sz="1400" b="0" i="0" u="none" strike="noStrike" cap="none" normalizeH="0" baseline="0" dirty="0" smtClean="0">
                <a:ln>
                  <a:noFill/>
                </a:ln>
                <a:solidFill>
                  <a:schemeClr val="tx1"/>
                </a:solidFill>
                <a:effectLst/>
                <a:latin typeface="Arial" panose="020B0604020202020204" pitchFamily="34" charset="0"/>
              </a:rPr>
              <a:t>: To develop targeted marketing campaigns based on customer segment performance.</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Sales Teams</a:t>
            </a:r>
            <a:r>
              <a:rPr kumimoji="0" lang="en-US" altLang="en-US" sz="1400" b="0" i="0" u="none" strike="noStrike" cap="none" normalizeH="0" baseline="0" dirty="0" smtClean="0">
                <a:ln>
                  <a:noFill/>
                </a:ln>
                <a:solidFill>
                  <a:schemeClr val="tx1"/>
                </a:solidFill>
                <a:effectLst/>
                <a:latin typeface="Arial" panose="020B0604020202020204" pitchFamily="34" charset="0"/>
              </a:rPr>
              <a:t>: To focus on high-performing products and regions to maximize sales.</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Financial Analysts</a:t>
            </a:r>
            <a:r>
              <a:rPr kumimoji="0" lang="en-US" altLang="en-US" sz="1400" b="0" i="0" u="none" strike="noStrike" cap="none" normalizeH="0" baseline="0" dirty="0" smtClean="0">
                <a:ln>
                  <a:noFill/>
                </a:ln>
                <a:solidFill>
                  <a:schemeClr val="tx1"/>
                </a:solidFill>
                <a:effectLst/>
                <a:latin typeface="Arial" panose="020B0604020202020204" pitchFamily="34" charset="0"/>
              </a:rPr>
              <a:t>: To understand the financial health and profitability drivers of the store.</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Supply Chain Managers</a:t>
            </a:r>
            <a:r>
              <a:rPr kumimoji="0" lang="en-US" altLang="en-US" sz="1400" b="0" i="0" u="none" strike="noStrike" cap="none" normalizeH="0" baseline="0" dirty="0" smtClean="0">
                <a:ln>
                  <a:noFill/>
                </a:ln>
                <a:solidFill>
                  <a:schemeClr val="tx1"/>
                </a:solidFill>
                <a:effectLst/>
                <a:latin typeface="Arial" panose="020B0604020202020204" pitchFamily="34" charset="0"/>
              </a:rPr>
              <a:t>: To optimize logistics and shipping methods for cost efficiency. </a:t>
            </a:r>
          </a:p>
        </p:txBody>
      </p:sp>
      <p:sp>
        <p:nvSpPr>
          <p:cNvPr id="4" name="Title 3">
            <a:extLst>
              <a:ext uri="{FF2B5EF4-FFF2-40B4-BE49-F238E27FC236}">
                <a16:creationId xmlns:a16="http://schemas.microsoft.com/office/drawing/2014/main" id="{1A4A072B-83C6-4607-AE6A-5AD61CC72C44}"/>
              </a:ext>
            </a:extLst>
          </p:cNvPr>
          <p:cNvSpPr>
            <a:spLocks noGrp="1"/>
          </p:cNvSpPr>
          <p:nvPr>
            <p:ph type="title"/>
          </p:nvPr>
        </p:nvSpPr>
        <p:spPr>
          <a:xfrm>
            <a:off x="-1249611" y="866255"/>
            <a:ext cx="10046070" cy="802641"/>
          </a:xfrm>
        </p:spPr>
        <p:txBody>
          <a:bodyPr>
            <a:normAutofit/>
          </a:bodyPr>
          <a:lstStyle/>
          <a:p>
            <a:r>
              <a:rPr lang="en-US" sz="3200" dirty="0"/>
              <a:t>WHO ARE THE END USERS?</a:t>
            </a:r>
            <a:endParaRPr lang="en-IN" sz="2000" dirty="0"/>
          </a:p>
        </p:txBody>
      </p:sp>
      <p:pic>
        <p:nvPicPr>
          <p:cNvPr id="6" name="Picture 5">
            <a:extLst>
              <a:ext uri="{FF2B5EF4-FFF2-40B4-BE49-F238E27FC236}">
                <a16:creationId xmlns:a16="http://schemas.microsoft.com/office/drawing/2014/main" id="{E8B153BB-61B9-403F-8AE5-F75400450AC0}"/>
              </a:ext>
            </a:extLst>
          </p:cNvPr>
          <p:cNvPicPr>
            <a:picLocks noChangeAspect="1"/>
          </p:cNvPicPr>
          <p:nvPr/>
        </p:nvPicPr>
        <p:blipFill>
          <a:blip r:embed="rId2"/>
          <a:stretch>
            <a:fillRect/>
          </a:stretch>
        </p:blipFill>
        <p:spPr>
          <a:xfrm>
            <a:off x="721359" y="6176804"/>
            <a:ext cx="2181225" cy="485775"/>
          </a:xfrm>
          <a:prstGeom prst="rect">
            <a:avLst/>
          </a:prstGeom>
        </p:spPr>
      </p:pic>
    </p:spTree>
    <p:extLst>
      <p:ext uri="{BB962C8B-B14F-4D97-AF65-F5344CB8AC3E}">
        <p14:creationId xmlns:p14="http://schemas.microsoft.com/office/powerpoint/2010/main" val="4807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7C27C4-3E14-490A-B132-CBBEDA1E905A}"/>
              </a:ext>
            </a:extLst>
          </p:cNvPr>
          <p:cNvPicPr>
            <a:picLocks noChangeAspect="1"/>
          </p:cNvPicPr>
          <p:nvPr/>
        </p:nvPicPr>
        <p:blipFill>
          <a:blip r:embed="rId3"/>
          <a:stretch>
            <a:fillRect/>
          </a:stretch>
        </p:blipFill>
        <p:spPr>
          <a:xfrm>
            <a:off x="467359" y="6410461"/>
            <a:ext cx="3706253" cy="296092"/>
          </a:xfrm>
          <a:prstGeom prst="rect">
            <a:avLst/>
          </a:prstGeom>
        </p:spPr>
      </p:pic>
      <p:pic>
        <p:nvPicPr>
          <p:cNvPr id="2" name="Picture 1">
            <a:extLst>
              <a:ext uri="{FF2B5EF4-FFF2-40B4-BE49-F238E27FC236}">
                <a16:creationId xmlns:a16="http://schemas.microsoft.com/office/drawing/2014/main" id="{F1FC3E39-8C60-4F64-9838-2A683F25B8C4}"/>
              </a:ext>
            </a:extLst>
          </p:cNvPr>
          <p:cNvPicPr>
            <a:picLocks noChangeAspect="1"/>
          </p:cNvPicPr>
          <p:nvPr/>
        </p:nvPicPr>
        <p:blipFill>
          <a:blip r:embed="rId4"/>
          <a:stretch>
            <a:fillRect/>
          </a:stretch>
        </p:blipFill>
        <p:spPr>
          <a:xfrm flipH="1">
            <a:off x="50800" y="3820160"/>
            <a:ext cx="1727200" cy="3010024"/>
          </a:xfrm>
          <a:prstGeom prst="rect">
            <a:avLst/>
          </a:prstGeom>
        </p:spPr>
      </p:pic>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a:xfrm>
            <a:off x="1778000" y="2399713"/>
            <a:ext cx="7401169" cy="3297702"/>
          </a:xfrm>
        </p:spPr>
        <p:txBody>
          <a:bodyPr/>
          <a:lstStyle/>
          <a:p>
            <a:pPr algn="just"/>
            <a:r>
              <a:rPr lang="en-US" sz="1400" dirty="0">
                <a:latin typeface="Arial" panose="020B0604020202020204" pitchFamily="34" charset="0"/>
                <a:cs typeface="Arial" panose="020B0604020202020204" pitchFamily="34" charset="0"/>
              </a:rPr>
              <a:t>The following technologies and tools are used in this project:</a:t>
            </a:r>
          </a:p>
          <a:p>
            <a:pPr algn="just"/>
            <a:r>
              <a:rPr lang="en-US" sz="1400" b="1" dirty="0">
                <a:latin typeface="Arial" panose="020B0604020202020204" pitchFamily="34" charset="0"/>
                <a:cs typeface="Arial" panose="020B0604020202020204" pitchFamily="34" charset="0"/>
              </a:rPr>
              <a:t>Python</a:t>
            </a:r>
            <a:r>
              <a:rPr lang="en-US" sz="1400" dirty="0">
                <a:latin typeface="Arial" panose="020B0604020202020204" pitchFamily="34" charset="0"/>
                <a:cs typeface="Arial" panose="020B0604020202020204" pitchFamily="34" charset="0"/>
              </a:rPr>
              <a:t>: For data manipulation and analysis using libraries such as pandas and </a:t>
            </a:r>
            <a:r>
              <a:rPr lang="en-US" sz="1400" dirty="0" err="1">
                <a:latin typeface="Arial" panose="020B0604020202020204" pitchFamily="34" charset="0"/>
                <a:cs typeface="Arial" panose="020B0604020202020204" pitchFamily="34" charset="0"/>
              </a:rPr>
              <a:t>numpy</a:t>
            </a:r>
            <a:r>
              <a:rPr lang="en-US" sz="1400" dirty="0">
                <a:latin typeface="Arial" panose="020B0604020202020204" pitchFamily="34" charset="0"/>
                <a:cs typeface="Arial" panose="020B0604020202020204" pitchFamily="34" charset="0"/>
              </a:rPr>
              <a:t>.</a:t>
            </a:r>
          </a:p>
          <a:p>
            <a:pPr algn="just"/>
            <a:r>
              <a:rPr lang="en-US" sz="1400" b="1" dirty="0" smtClean="0">
                <a:latin typeface="Arial" panose="020B0604020202020204" pitchFamily="34" charset="0"/>
                <a:cs typeface="Arial" panose="020B0604020202020204" pitchFamily="34" charset="0"/>
              </a:rPr>
              <a:t>VS Code &amp; Google </a:t>
            </a:r>
            <a:r>
              <a:rPr lang="en-US" sz="1400" b="1" dirty="0" err="1" smtClean="0">
                <a:latin typeface="Arial" panose="020B0604020202020204" pitchFamily="34" charset="0"/>
                <a:cs typeface="Arial" panose="020B0604020202020204" pitchFamily="34" charset="0"/>
              </a:rPr>
              <a:t>Colab</a:t>
            </a:r>
            <a:r>
              <a:rPr lang="en-US" sz="1400" dirty="0" smtClean="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For interactive data analysis and visualization.</a:t>
            </a:r>
          </a:p>
          <a:p>
            <a:pPr algn="just"/>
            <a:r>
              <a:rPr lang="en-US" sz="1400" b="1" dirty="0" err="1">
                <a:latin typeface="Arial" panose="020B0604020202020204" pitchFamily="34" charset="0"/>
                <a:cs typeface="Arial" panose="020B0604020202020204" pitchFamily="34" charset="0"/>
              </a:rPr>
              <a:t>Matplotlib</a:t>
            </a:r>
            <a:r>
              <a:rPr lang="en-US" sz="1400" b="1" dirty="0">
                <a:latin typeface="Arial" panose="020B0604020202020204" pitchFamily="34" charset="0"/>
                <a:cs typeface="Arial" panose="020B0604020202020204" pitchFamily="34" charset="0"/>
              </a:rPr>
              <a:t> and </a:t>
            </a:r>
            <a:r>
              <a:rPr lang="en-US" sz="1400" b="1" dirty="0" err="1">
                <a:latin typeface="Arial" panose="020B0604020202020204" pitchFamily="34" charset="0"/>
                <a:cs typeface="Arial" panose="020B0604020202020204" pitchFamily="34" charset="0"/>
              </a:rPr>
              <a:t>Seaborn</a:t>
            </a:r>
            <a:r>
              <a:rPr lang="en-US" sz="1400" dirty="0">
                <a:latin typeface="Arial" panose="020B0604020202020204" pitchFamily="34" charset="0"/>
                <a:cs typeface="Arial" panose="020B0604020202020204" pitchFamily="34" charset="0"/>
              </a:rPr>
              <a:t>: For creating detailed and informative visualizations.</a:t>
            </a:r>
          </a:p>
          <a:p>
            <a:pPr algn="just"/>
            <a:r>
              <a:rPr lang="en-US" sz="1400" b="1" dirty="0">
                <a:latin typeface="Arial" panose="020B0604020202020204" pitchFamily="34" charset="0"/>
                <a:cs typeface="Arial" panose="020B0604020202020204" pitchFamily="34" charset="0"/>
              </a:rPr>
              <a:t>Pandas</a:t>
            </a:r>
            <a:r>
              <a:rPr lang="en-US" sz="1400" dirty="0">
                <a:latin typeface="Arial" panose="020B0604020202020204" pitchFamily="34" charset="0"/>
                <a:cs typeface="Arial" panose="020B0604020202020204" pitchFamily="34" charset="0"/>
              </a:rPr>
              <a:t>: For data cleaning, transformation, and aggregation.</a:t>
            </a:r>
          </a:p>
          <a:p>
            <a:pPr algn="just"/>
            <a:r>
              <a:rPr lang="en-US" sz="1400" b="1" dirty="0" err="1">
                <a:latin typeface="Arial" panose="020B0604020202020204" pitchFamily="34" charset="0"/>
                <a:cs typeface="Arial" panose="020B0604020202020204" pitchFamily="34" charset="0"/>
              </a:rPr>
              <a:t>NumPy</a:t>
            </a:r>
            <a:r>
              <a:rPr lang="en-US" sz="1400" dirty="0">
                <a:latin typeface="Arial" panose="020B0604020202020204" pitchFamily="34" charset="0"/>
                <a:cs typeface="Arial" panose="020B0604020202020204" pitchFamily="34" charset="0"/>
              </a:rPr>
              <a:t>: For numerical operations and handling large datasets efficiently.</a:t>
            </a:r>
          </a:p>
          <a:p>
            <a:pPr algn="just"/>
            <a:r>
              <a:rPr lang="en-US" sz="1400" b="1" dirty="0">
                <a:latin typeface="Arial" panose="020B0604020202020204" pitchFamily="34" charset="0"/>
                <a:cs typeface="Arial" panose="020B0604020202020204" pitchFamily="34" charset="0"/>
              </a:rPr>
              <a:t>Excel</a:t>
            </a:r>
            <a:r>
              <a:rPr lang="en-US" sz="1400" dirty="0">
                <a:latin typeface="Arial" panose="020B0604020202020204" pitchFamily="34" charset="0"/>
                <a:cs typeface="Arial" panose="020B0604020202020204" pitchFamily="34" charset="0"/>
              </a:rPr>
              <a:t>: For initial data storage and manual data examination.</a:t>
            </a:r>
          </a:p>
          <a:p>
            <a:pPr lvl="1">
              <a:lnSpc>
                <a:spcPct val="150000"/>
              </a:lnSpc>
            </a:pPr>
            <a:endParaRPr lang="en-IN" dirty="0"/>
          </a:p>
        </p:txBody>
      </p:sp>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a:xfrm>
            <a:off x="1778000" y="990344"/>
            <a:ext cx="5306291" cy="847817"/>
          </a:xfrm>
        </p:spPr>
        <p:txBody>
          <a:bodyPr>
            <a:normAutofit/>
          </a:bodyPr>
          <a:lstStyle/>
          <a:p>
            <a:r>
              <a:rPr lang="en-US" dirty="0" smtClean="0"/>
              <a:t>Technology Used</a:t>
            </a:r>
            <a:endParaRPr lang="en-US" dirty="0"/>
          </a:p>
        </p:txBody>
      </p:sp>
    </p:spTree>
    <p:extLst>
      <p:ext uri="{BB962C8B-B14F-4D97-AF65-F5344CB8AC3E}">
        <p14:creationId xmlns:p14="http://schemas.microsoft.com/office/powerpoint/2010/main" val="134190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animEffect transition="in" filter="fade">
                                      <p:cBhvr>
                                        <p:cTn id="21" dur="1000"/>
                                        <p:tgtEl>
                                          <p:spTgt spid="7">
                                            <p:txEl>
                                              <p:pRg st="1" end="1"/>
                                            </p:txEl>
                                          </p:spTgt>
                                        </p:tgtEl>
                                      </p:cBhvr>
                                    </p:animEffect>
                                    <p:anim calcmode="lin" valueType="num">
                                      <p:cBhvr>
                                        <p:cTn id="22"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xEl>
                                              <p:pRg st="2" end="2"/>
                                            </p:txEl>
                                          </p:spTgt>
                                        </p:tgtEl>
                                        <p:attrNameLst>
                                          <p:attrName>style.visibility</p:attrName>
                                        </p:attrNameLst>
                                      </p:cBhvr>
                                      <p:to>
                                        <p:strVal val="visible"/>
                                      </p:to>
                                    </p:set>
                                    <p:animEffect transition="in" filter="fade">
                                      <p:cBhvr>
                                        <p:cTn id="28" dur="1000"/>
                                        <p:tgtEl>
                                          <p:spTgt spid="7">
                                            <p:txEl>
                                              <p:pRg st="2" end="2"/>
                                            </p:txEl>
                                          </p:spTgt>
                                        </p:tgtEl>
                                      </p:cBhvr>
                                    </p:animEffect>
                                    <p:anim calcmode="lin" valueType="num">
                                      <p:cBhvr>
                                        <p:cTn id="29"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animEffect transition="in" filter="fade">
                                      <p:cBhvr>
                                        <p:cTn id="35" dur="1000"/>
                                        <p:tgtEl>
                                          <p:spTgt spid="7">
                                            <p:txEl>
                                              <p:pRg st="3" end="3"/>
                                            </p:txEl>
                                          </p:spTgt>
                                        </p:tgtEl>
                                      </p:cBhvr>
                                    </p:animEffect>
                                    <p:anim calcmode="lin" valueType="num">
                                      <p:cBhvr>
                                        <p:cTn id="36"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Effect transition="in" filter="fade">
                                      <p:cBhvr>
                                        <p:cTn id="42" dur="1000"/>
                                        <p:tgtEl>
                                          <p:spTgt spid="7">
                                            <p:txEl>
                                              <p:pRg st="4" end="4"/>
                                            </p:txEl>
                                          </p:spTgt>
                                        </p:tgtEl>
                                      </p:cBhvr>
                                    </p:animEffect>
                                    <p:anim calcmode="lin" valueType="num">
                                      <p:cBhvr>
                                        <p:cTn id="43"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7">
                                            <p:txEl>
                                              <p:pRg st="5" end="5"/>
                                            </p:txEl>
                                          </p:spTgt>
                                        </p:tgtEl>
                                        <p:attrNameLst>
                                          <p:attrName>style.visibility</p:attrName>
                                        </p:attrNameLst>
                                      </p:cBhvr>
                                      <p:to>
                                        <p:strVal val="visible"/>
                                      </p:to>
                                    </p:set>
                                    <p:animEffect transition="in" filter="fade">
                                      <p:cBhvr>
                                        <p:cTn id="49" dur="1000"/>
                                        <p:tgtEl>
                                          <p:spTgt spid="7">
                                            <p:txEl>
                                              <p:pRg st="5" end="5"/>
                                            </p:txEl>
                                          </p:spTgt>
                                        </p:tgtEl>
                                      </p:cBhvr>
                                    </p:animEffect>
                                    <p:anim calcmode="lin" valueType="num">
                                      <p:cBhvr>
                                        <p:cTn id="50"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7">
                                            <p:txEl>
                                              <p:pRg st="6" end="6"/>
                                            </p:txEl>
                                          </p:spTgt>
                                        </p:tgtEl>
                                        <p:attrNameLst>
                                          <p:attrName>style.visibility</p:attrName>
                                        </p:attrNameLst>
                                      </p:cBhvr>
                                      <p:to>
                                        <p:strVal val="visible"/>
                                      </p:to>
                                    </p:set>
                                    <p:animEffect transition="in" filter="fade">
                                      <p:cBhvr>
                                        <p:cTn id="56" dur="1000"/>
                                        <p:tgtEl>
                                          <p:spTgt spid="7">
                                            <p:txEl>
                                              <p:pRg st="6" end="6"/>
                                            </p:txEl>
                                          </p:spTgt>
                                        </p:tgtEl>
                                      </p:cBhvr>
                                    </p:animEffect>
                                    <p:anim calcmode="lin" valueType="num">
                                      <p:cBhvr>
                                        <p:cTn id="57"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B0C869-7C5C-4070-BD4D-F3FC2DA8F301}"/>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AFE3A2AF-177E-45E6-A191-0F8523DB7FFA}"/>
              </a:ext>
            </a:extLst>
          </p:cNvPr>
          <p:cNvSpPr>
            <a:spLocks noGrp="1"/>
          </p:cNvSpPr>
          <p:nvPr>
            <p:ph type="title"/>
          </p:nvPr>
        </p:nvSpPr>
        <p:spPr>
          <a:xfrm>
            <a:off x="833548" y="726728"/>
            <a:ext cx="5857398" cy="5401659"/>
          </a:xfrm>
        </p:spPr>
        <p:txBody>
          <a:bodyPr>
            <a:normAutofit/>
          </a:bodyPr>
          <a:lstStyle/>
          <a:p>
            <a:r>
              <a:rPr lang="en-GB" dirty="0"/>
              <a:t>RESULTS </a:t>
            </a:r>
            <a:endParaRPr lang="en-IN" dirty="0"/>
          </a:p>
        </p:txBody>
      </p:sp>
      <p:sp>
        <p:nvSpPr>
          <p:cNvPr id="7" name="Text Placeholder 30">
            <a:extLst>
              <a:ext uri="{FF2B5EF4-FFF2-40B4-BE49-F238E27FC236}">
                <a16:creationId xmlns:a16="http://schemas.microsoft.com/office/drawing/2014/main" id="{372426BE-BEE7-4A6D-BCD2-059615BBCE25}"/>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E61E227A-5883-4C77-B25A-46A22FFDF41F}"/>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9" name="Title 3">
            <a:extLst>
              <a:ext uri="{FF2B5EF4-FFF2-40B4-BE49-F238E27FC236}">
                <a16:creationId xmlns:a16="http://schemas.microsoft.com/office/drawing/2014/main" id="{E25373E9-1A26-4A40-9897-E42DE485D8E3}"/>
              </a:ext>
            </a:extLst>
          </p:cNvPr>
          <p:cNvSpPr txBox="1">
            <a:spLocks/>
          </p:cNvSpPr>
          <p:nvPr/>
        </p:nvSpPr>
        <p:spPr>
          <a:xfrm>
            <a:off x="833548" y="5746262"/>
            <a:ext cx="6855707" cy="553892"/>
          </a:xfrm>
          <a:prstGeom prst="rect">
            <a:avLst/>
          </a:prstGeom>
        </p:spPr>
        <p:txBody>
          <a:bodyPr vert="horz" lIns="91440" tIns="45720" rIns="91440" bIns="45720" rtlCol="0" anchor="t">
            <a:normAutofit/>
          </a:bodyPr>
          <a:lstStyle>
            <a:lvl1pPr algn="l" defTabSz="457200" rtl="0" eaLnBrk="1" latinLnBrk="0" hangingPunct="1">
              <a:spcBef>
                <a:spcPct val="0"/>
              </a:spcBef>
              <a:buNone/>
              <a:defRPr sz="4800" b="1"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200" b="0" dirty="0" err="1" smtClean="0">
                <a:solidFill>
                  <a:srgbClr val="0070C0"/>
                </a:solidFill>
              </a:rPr>
              <a:t>Colab</a:t>
            </a:r>
            <a:r>
              <a:rPr lang="en-US" sz="1200" b="0" dirty="0">
                <a:solidFill>
                  <a:srgbClr val="0070C0"/>
                </a:solidFill>
              </a:rPr>
              <a:t> Link - https://colab.research.google.com/drive/1u55sgd6UzDjVwPGaed9nc_L5fvF_1UaY?usp=sharing</a:t>
            </a:r>
            <a:endParaRPr lang="en-IN" sz="4400" b="0" dirty="0">
              <a:solidFill>
                <a:srgbClr val="0070C0"/>
              </a:solidFill>
            </a:endParaRPr>
          </a:p>
        </p:txBody>
      </p:sp>
      <p:pic>
        <p:nvPicPr>
          <p:cNvPr id="3" name="Picture 2"/>
          <p:cNvPicPr>
            <a:picLocks noChangeAspect="1"/>
          </p:cNvPicPr>
          <p:nvPr/>
        </p:nvPicPr>
        <p:blipFill rotWithShape="1">
          <a:blip r:embed="rId3"/>
          <a:srcRect l="7957" t="9989" r="8427" b="8383"/>
          <a:stretch/>
        </p:blipFill>
        <p:spPr>
          <a:xfrm>
            <a:off x="7689255" y="726729"/>
            <a:ext cx="3512146" cy="5401659"/>
          </a:xfrm>
          <a:prstGeom prst="rect">
            <a:avLst/>
          </a:prstGeom>
        </p:spPr>
      </p:pic>
    </p:spTree>
    <p:extLst>
      <p:ext uri="{BB962C8B-B14F-4D97-AF65-F5344CB8AC3E}">
        <p14:creationId xmlns:p14="http://schemas.microsoft.com/office/powerpoint/2010/main" val="108622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r="53584" b="13779"/>
          <a:stretch/>
        </p:blipFill>
        <p:spPr>
          <a:xfrm>
            <a:off x="984738" y="1003788"/>
            <a:ext cx="4668716" cy="4878265"/>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58042" b="26495"/>
          <a:stretch/>
        </p:blipFill>
        <p:spPr>
          <a:xfrm>
            <a:off x="6312877" y="1002322"/>
            <a:ext cx="4928153" cy="4856284"/>
          </a:xfrm>
          <a:prstGeom prst="rect">
            <a:avLst/>
          </a:prstGeom>
        </p:spPr>
      </p:pic>
      <p:pic>
        <p:nvPicPr>
          <p:cNvPr id="5" name="Picture 4">
            <a:extLst>
              <a:ext uri="{FF2B5EF4-FFF2-40B4-BE49-F238E27FC236}">
                <a16:creationId xmlns:a16="http://schemas.microsoft.com/office/drawing/2014/main" id="{BBB0C869-7C5C-4070-BD4D-F3FC2DA8F301}"/>
              </a:ext>
            </a:extLst>
          </p:cNvPr>
          <p:cNvPicPr>
            <a:picLocks noChangeAspect="1"/>
          </p:cNvPicPr>
          <p:nvPr/>
        </p:nvPicPr>
        <p:blipFill rotWithShape="1">
          <a:blip r:embed="rId4"/>
          <a:srcRect t="96181"/>
          <a:stretch/>
        </p:blipFill>
        <p:spPr>
          <a:xfrm>
            <a:off x="675957" y="6471920"/>
            <a:ext cx="2143125" cy="193040"/>
          </a:xfrm>
          <a:prstGeom prst="rect">
            <a:avLst/>
          </a:prstGeom>
        </p:spPr>
      </p:pic>
    </p:spTree>
    <p:extLst>
      <p:ext uri="{BB962C8B-B14F-4D97-AF65-F5344CB8AC3E}">
        <p14:creationId xmlns:p14="http://schemas.microsoft.com/office/powerpoint/2010/main" val="476625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r="53497" b="14530"/>
          <a:stretch/>
        </p:blipFill>
        <p:spPr>
          <a:xfrm>
            <a:off x="1204546" y="984739"/>
            <a:ext cx="4677508" cy="4835769"/>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58654" b="19814"/>
          <a:stretch/>
        </p:blipFill>
        <p:spPr>
          <a:xfrm>
            <a:off x="6646984" y="984739"/>
            <a:ext cx="4432789" cy="4835769"/>
          </a:xfrm>
          <a:prstGeom prst="rect">
            <a:avLst/>
          </a:prstGeom>
        </p:spPr>
      </p:pic>
      <p:pic>
        <p:nvPicPr>
          <p:cNvPr id="5" name="Picture 4">
            <a:extLst>
              <a:ext uri="{FF2B5EF4-FFF2-40B4-BE49-F238E27FC236}">
                <a16:creationId xmlns:a16="http://schemas.microsoft.com/office/drawing/2014/main" id="{BBB0C869-7C5C-4070-BD4D-F3FC2DA8F301}"/>
              </a:ext>
            </a:extLst>
          </p:cNvPr>
          <p:cNvPicPr>
            <a:picLocks noChangeAspect="1"/>
          </p:cNvPicPr>
          <p:nvPr/>
        </p:nvPicPr>
        <p:blipFill rotWithShape="1">
          <a:blip r:embed="rId4"/>
          <a:srcRect t="96181"/>
          <a:stretch/>
        </p:blipFill>
        <p:spPr>
          <a:xfrm>
            <a:off x="675957" y="6471920"/>
            <a:ext cx="2143125" cy="193040"/>
          </a:xfrm>
          <a:prstGeom prst="rect">
            <a:avLst/>
          </a:prstGeom>
        </p:spPr>
      </p:pic>
    </p:spTree>
    <p:extLst>
      <p:ext uri="{BB962C8B-B14F-4D97-AF65-F5344CB8AC3E}">
        <p14:creationId xmlns:p14="http://schemas.microsoft.com/office/powerpoint/2010/main" val="1954098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217C01CDF565}" type="slidenum">
              <a:rPr lang="en-US" smtClean="0"/>
              <a:pPr/>
              <a:t>9</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9178" t="-13521" r="53933" b="8159"/>
          <a:stretch/>
        </p:blipFill>
        <p:spPr>
          <a:xfrm>
            <a:off x="378069" y="7815"/>
            <a:ext cx="5556738" cy="5961185"/>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53759" b="5206"/>
          <a:stretch/>
        </p:blipFill>
        <p:spPr>
          <a:xfrm>
            <a:off x="6366617" y="745392"/>
            <a:ext cx="4529981" cy="5223608"/>
          </a:xfrm>
          <a:prstGeom prst="rect">
            <a:avLst/>
          </a:prstGeom>
        </p:spPr>
      </p:pic>
    </p:spTree>
    <p:extLst>
      <p:ext uri="{BB962C8B-B14F-4D97-AF65-F5344CB8AC3E}">
        <p14:creationId xmlns:p14="http://schemas.microsoft.com/office/powerpoint/2010/main" val="424655615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EA9014-ED64-4558-B1E1-D03F0EE32BEB}">
  <ds:schemaRefs>
    <ds:schemaRef ds:uri="http://purl.org/dc/elements/1.1/"/>
    <ds:schemaRef ds:uri="http://schemas.microsoft.com/office/2006/documentManagement/types"/>
    <ds:schemaRef ds:uri="http://purl.org/dc/dcmitype/"/>
    <ds:schemaRef ds:uri="http://schemas.microsoft.com/office/2006/metadata/properties"/>
    <ds:schemaRef ds:uri="16c05727-aa75-4e4a-9b5f-8a80a1165891"/>
    <ds:schemaRef ds:uri="http://schemas.microsoft.com/office/infopath/2007/PartnerControls"/>
    <ds:schemaRef ds:uri="71af3243-3dd4-4a8d-8c0d-dd76da1f02a5"/>
    <ds:schemaRef ds:uri="http://schemas.openxmlformats.org/package/2006/metadata/core-properties"/>
    <ds:schemaRef ds:uri="http://www.w3.org/XML/1998/namespace"/>
    <ds:schemaRef ds:uri="http://purl.org/dc/terms/"/>
  </ds:schemaRefs>
</ds:datastoreItem>
</file>

<file path=customXml/itemProps2.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D99ABA-76CE-4A8E-B5F0-C051B96628D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Template>
  <TotalTime>616</TotalTime>
  <Words>378</Words>
  <Application>Microsoft Office PowerPoint</Application>
  <PresentationFormat>Widescreen</PresentationFormat>
  <Paragraphs>36</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Garamond</vt:lpstr>
      <vt:lpstr>Wingdings</vt:lpstr>
      <vt:lpstr>Wingdings 3</vt:lpstr>
      <vt:lpstr>Organic</vt:lpstr>
      <vt:lpstr>Project Title   Super Store Sales Analysis</vt:lpstr>
      <vt:lpstr>PROBLEM  STATEMENT</vt:lpstr>
      <vt:lpstr>Project Description</vt:lpstr>
      <vt:lpstr>WHO ARE THE END USERS?</vt:lpstr>
      <vt:lpstr>Technology Used</vt:lpstr>
      <vt:lpstr>RESULTS </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MASKED HUNTERS</dc:title>
  <dc:creator>Venkataswamy</dc:creator>
  <cp:lastModifiedBy>Dipan Basak</cp:lastModifiedBy>
  <cp:revision>90</cp:revision>
  <dcterms:created xsi:type="dcterms:W3CDTF">2021-07-11T13:13:15Z</dcterms:created>
  <dcterms:modified xsi:type="dcterms:W3CDTF">2024-07-18T14:14:43Z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